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61" r:id="rId3"/>
    <p:sldId id="260" r:id="rId4"/>
    <p:sldId id="276" r:id="rId5"/>
    <p:sldId id="277" r:id="rId6"/>
    <p:sldId id="278" r:id="rId7"/>
    <p:sldId id="275" r:id="rId8"/>
    <p:sldId id="265" r:id="rId9"/>
    <p:sldId id="266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62" r:id="rId20"/>
    <p:sldId id="263" r:id="rId21"/>
    <p:sldId id="267" r:id="rId22"/>
    <p:sldId id="268" r:id="rId23"/>
    <p:sldId id="269" r:id="rId24"/>
    <p:sldId id="289" r:id="rId25"/>
    <p:sldId id="270" r:id="rId26"/>
    <p:sldId id="271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LOH Cheng Jun" initials="NLC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157"/>
    <a:srgbClr val="FF2600"/>
    <a:srgbClr val="FB2932"/>
    <a:srgbClr val="DD1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8"/>
    <p:restoredTop sz="95361"/>
  </p:normalViewPr>
  <p:slideViewPr>
    <p:cSldViewPr snapToGrid="0" snapToObjects="1">
      <p:cViewPr>
        <p:scale>
          <a:sx n="78" d="100"/>
          <a:sy n="78" d="100"/>
        </p:scale>
        <p:origin x="55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NicholasLCJ/Desktop/UBS%202/UBS%20cum%20costben%20graph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Sheet1!$N$18</c:f>
              <c:strCache>
                <c:ptCount val="1"/>
                <c:pt idx="0">
                  <c:v>Cumulative cost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5"/>
            <c:dispRSqr val="0"/>
            <c:dispEq val="0"/>
          </c:trendline>
          <c:xVal>
            <c:numRef>
              <c:f>Sheet1!$M$19:$M$31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</c:numCache>
            </c:numRef>
          </c:xVal>
          <c:yVal>
            <c:numRef>
              <c:f>Sheet1!$N$19:$N$31</c:f>
              <c:numCache>
                <c:formatCode>General</c:formatCode>
                <c:ptCount val="13"/>
                <c:pt idx="0">
                  <c:v>0.0</c:v>
                </c:pt>
                <c:pt idx="1">
                  <c:v>5000.0</c:v>
                </c:pt>
                <c:pt idx="2">
                  <c:v>7500.0</c:v>
                </c:pt>
                <c:pt idx="3">
                  <c:v>8750.0</c:v>
                </c:pt>
                <c:pt idx="4">
                  <c:v>9375.0</c:v>
                </c:pt>
                <c:pt idx="5">
                  <c:v>9687.5</c:v>
                </c:pt>
                <c:pt idx="6">
                  <c:v>9843.75</c:v>
                </c:pt>
                <c:pt idx="7">
                  <c:v>9921.874999999995</c:v>
                </c:pt>
                <c:pt idx="8">
                  <c:v>9960.9375</c:v>
                </c:pt>
                <c:pt idx="9">
                  <c:v>9980.46875</c:v>
                </c:pt>
                <c:pt idx="10">
                  <c:v>9990.234375</c:v>
                </c:pt>
                <c:pt idx="11">
                  <c:v>9995.1171875</c:v>
                </c:pt>
                <c:pt idx="12" formatCode="#,##0">
                  <c:v>10000.0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Sheet1!$O$18</c:f>
              <c:strCache>
                <c:ptCount val="1"/>
                <c:pt idx="0">
                  <c:v>Cumulative Benefit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Sheet1!$M$19:$M$31</c:f>
              <c:numCache>
                <c:formatCode>General</c:formatCode>
                <c:ptCount val="13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</c:numCache>
            </c:numRef>
          </c:xVal>
          <c:yVal>
            <c:numRef>
              <c:f>Sheet1!$O$19:$O$31</c:f>
              <c:numCache>
                <c:formatCode>General</c:formatCode>
                <c:ptCount val="13"/>
                <c:pt idx="0">
                  <c:v>0.0</c:v>
                </c:pt>
                <c:pt idx="1">
                  <c:v>1333.333333333333</c:v>
                </c:pt>
                <c:pt idx="2">
                  <c:v>2666.666666666665</c:v>
                </c:pt>
                <c:pt idx="3">
                  <c:v>4000.0</c:v>
                </c:pt>
                <c:pt idx="4">
                  <c:v>5333.333333333331</c:v>
                </c:pt>
                <c:pt idx="5">
                  <c:v>6666.66666666667</c:v>
                </c:pt>
                <c:pt idx="6">
                  <c:v>8.0</c:v>
                </c:pt>
                <c:pt idx="7">
                  <c:v>9333.333333333328</c:v>
                </c:pt>
                <c:pt idx="8">
                  <c:v>10666.66666666667</c:v>
                </c:pt>
                <c:pt idx="9">
                  <c:v>12000.0</c:v>
                </c:pt>
                <c:pt idx="10">
                  <c:v>13333.33333333333</c:v>
                </c:pt>
                <c:pt idx="11">
                  <c:v>14666.66666666667</c:v>
                </c:pt>
                <c:pt idx="12">
                  <c:v>16000.0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2034000"/>
        <c:axId val="1215200608"/>
      </c:scatterChart>
      <c:valAx>
        <c:axId val="812034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5200608"/>
        <c:crosses val="autoZero"/>
        <c:crossBetween val="midCat"/>
      </c:valAx>
      <c:valAx>
        <c:axId val="1215200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20340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131C92-6D23-654C-B65E-A6B72ABECABB}" type="datetimeFigureOut">
              <a:rPr lang="en-US" smtClean="0"/>
              <a:t>8/10/17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960EEC-A26D-DF42-ACC3-1B05E0D82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4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98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16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83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97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51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45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81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07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0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03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7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0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2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18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66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4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05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21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2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37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44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59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48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01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60EEC-A26D-DF42-ACC3-1B05E0D828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28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3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5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52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2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6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46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4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91832-2D85-1749-8FC8-23367DE4FE0D}" type="datetimeFigureOut">
              <a:rPr lang="en-US" smtClean="0"/>
              <a:t>8/10/17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F29A8-08AF-B942-A181-58CA58389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97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7804464" y="5589300"/>
            <a:ext cx="41751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+mn-lt"/>
              </a:rPr>
              <a:t>Adrian Lim, Desmond Wong, Nicholas </a:t>
            </a:r>
            <a:r>
              <a:rPr lang="en-US" sz="1800" b="1" dirty="0" err="1">
                <a:latin typeface="+mn-lt"/>
              </a:rPr>
              <a:t>Loh</a:t>
            </a:r>
            <a:endParaRPr lang="en-US" sz="1800" b="1" dirty="0">
              <a:latin typeface="+mn-lt"/>
            </a:endParaRPr>
          </a:p>
        </p:txBody>
      </p:sp>
      <p:sp>
        <p:nvSpPr>
          <p:cNvPr id="27" name="Rectangle 27"/>
          <p:cNvSpPr>
            <a:spLocks noChangeArrowheads="1"/>
          </p:cNvSpPr>
          <p:nvPr/>
        </p:nvSpPr>
        <p:spPr bwMode="auto">
          <a:xfrm>
            <a:off x="0" y="4057049"/>
            <a:ext cx="3556000" cy="125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391" name="Line 4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7669747" y="5929350"/>
            <a:ext cx="4411080" cy="20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395" name="OEBox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80326" y="6165850"/>
            <a:ext cx="3368675" cy="2159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0" tIns="18000" rIns="0" bIns="0"/>
          <a:lstStyle/>
          <a:p>
            <a:pPr eaLnBrk="0" hangingPunct="0"/>
            <a:endParaRPr lang="de-DE" sz="1200" dirty="0"/>
          </a:p>
        </p:txBody>
      </p:sp>
      <p:sp>
        <p:nvSpPr>
          <p:cNvPr id="137969" name="Rectangle 753"/>
          <p:cNvSpPr>
            <a:spLocks noChangeArrowheads="1"/>
          </p:cNvSpPr>
          <p:nvPr/>
        </p:nvSpPr>
        <p:spPr bwMode="auto">
          <a:xfrm>
            <a:off x="3683665" y="3854405"/>
            <a:ext cx="4824670" cy="157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 eaLnBrk="0" hangingPunct="0"/>
            <a:r>
              <a:rPr lang="en-US" sz="3200" b="1" dirty="0">
                <a:solidFill>
                  <a:schemeClr val="tx2"/>
                </a:solidFill>
              </a:rPr>
              <a:t>2017 UBS Group Technology and Operations Case Challenge</a:t>
            </a:r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8132996" y="6082061"/>
            <a:ext cx="36173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FF0000"/>
              </a:buClr>
              <a:buSzPct val="8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DB Office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sz="1800" b="1" dirty="0">
                <a:latin typeface="+mn-lt"/>
              </a:rPr>
              <a:t>Singapore Management University</a:t>
            </a:r>
          </a:p>
        </p:txBody>
      </p:sp>
      <p:sp>
        <p:nvSpPr>
          <p:cNvPr id="31" name="Line 47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7669747" y="6433420"/>
            <a:ext cx="4411080" cy="20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5929"/>
            <a:ext cx="12192000" cy="2861733"/>
          </a:xfrm>
          <a:prstGeom prst="rect">
            <a:avLst/>
          </a:prstGeom>
        </p:spPr>
      </p:pic>
      <p:sp>
        <p:nvSpPr>
          <p:cNvPr id="18" name="Rectangle 27"/>
          <p:cNvSpPr>
            <a:spLocks noChangeArrowheads="1"/>
          </p:cNvSpPr>
          <p:nvPr/>
        </p:nvSpPr>
        <p:spPr bwMode="auto">
          <a:xfrm>
            <a:off x="8636000" y="4057049"/>
            <a:ext cx="3556000" cy="125488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7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0729" y="1188346"/>
            <a:ext cx="8955442" cy="5126135"/>
          </a:xfrm>
          <a:prstGeom prst="rect">
            <a:avLst/>
          </a:prstGeom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1043150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3661" y="156884"/>
            <a:ext cx="742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Proactive: Maker-Checker (Maker Process)</a:t>
            </a:r>
            <a:endParaRPr lang="en-US" sz="2400" dirty="0"/>
          </a:p>
        </p:txBody>
      </p:sp>
      <p:cxnSp>
        <p:nvCxnSpPr>
          <p:cNvPr id="12" name="Straight Connector 11"/>
          <p:cNvCxnSpPr>
            <a:stCxn id="3" idx="3"/>
          </p:cNvCxnSpPr>
          <p:nvPr/>
        </p:nvCxnSpPr>
        <p:spPr>
          <a:xfrm flipV="1">
            <a:off x="5218920" y="2413540"/>
            <a:ext cx="1816362" cy="41172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23926" y="2074986"/>
            <a:ext cx="7698711" cy="3385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/>
              <a:t>e.g. =BDH(“6097017 Sedol”, “PX_LAST”, “7/13/2017 3</a:t>
            </a:r>
            <a:r>
              <a:rPr lang="en-US" sz="1600" dirty="0" smtClean="0">
                <a:sym typeface="Wingdings"/>
              </a:rPr>
              <a:t>:00:00 PM”, “7/13/2017 3:00:01 PM)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3782006" y="2747128"/>
            <a:ext cx="1436914" cy="1562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5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115762" y="1338089"/>
            <a:ext cx="5769024" cy="4650283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186612" y="1338090"/>
            <a:ext cx="5784273" cy="4650281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1043150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1489" y="1472734"/>
            <a:ext cx="56393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Checker software for Data Integrity Team</a:t>
            </a:r>
            <a:br>
              <a:rPr lang="en-US" sz="2000" b="1" dirty="0" smtClean="0"/>
            </a:br>
            <a:endParaRPr lang="en-US" sz="2000" b="1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Retrieve data from </a:t>
            </a:r>
            <a:r>
              <a:rPr lang="en-US" sz="2000" dirty="0" err="1" smtClean="0"/>
              <a:t>MarketBox</a:t>
            </a:r>
            <a:r>
              <a:rPr lang="en-US" sz="2000" dirty="0" smtClean="0"/>
              <a:t> in the form of spreadsheets</a:t>
            </a:r>
            <a:br>
              <a:rPr lang="en-US" sz="2000" dirty="0" smtClean="0"/>
            </a:br>
            <a:endParaRPr lang="en-US" sz="2000" dirty="0" smtClean="0"/>
          </a:p>
          <a:p>
            <a:pPr marL="457200" indent="-457200">
              <a:buFontTx/>
              <a:buAutoNum type="arabicPeriod"/>
            </a:pPr>
            <a:r>
              <a:rPr lang="en-US" sz="2000" dirty="0" smtClean="0"/>
              <a:t>Utilizing VBA and Excel functions (i.e. INDEX, MATCH) to verify data instantly</a:t>
            </a:r>
            <a:endParaRPr lang="en-US" sz="2000" dirty="0"/>
          </a:p>
          <a:p>
            <a:pPr marL="457200" indent="-457200">
              <a:buFontTx/>
              <a:buAutoNum type="arabicPeriod"/>
            </a:pPr>
            <a:endParaRPr lang="en-US" sz="2000" dirty="0"/>
          </a:p>
          <a:p>
            <a:pPr marL="457200" indent="-457200">
              <a:buFontTx/>
              <a:buAutoNum type="arabicPeriod"/>
            </a:pPr>
            <a:r>
              <a:rPr lang="en-US" sz="2000" dirty="0" smtClean="0"/>
              <a:t>Process operated by human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661" y="156884"/>
            <a:ext cx="742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Proactive: Maker-Checker (Checker Process)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5390" y="1472734"/>
            <a:ext cx="56393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Assumptions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Ability to export data in the form of Excel spreadsheet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57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1043150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3661" y="156884"/>
            <a:ext cx="742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Proactive: Maker-Checker (Checker Process)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051" y="1661365"/>
            <a:ext cx="11542017" cy="39587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1692" y="3372935"/>
            <a:ext cx="1224614" cy="12246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51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1043150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3661" y="156884"/>
            <a:ext cx="742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Proactive: Maker-Checker (Checker Process)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994" y="1630952"/>
            <a:ext cx="11576038" cy="40064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8302" y="3391598"/>
            <a:ext cx="1224614" cy="122461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115762" y="1338089"/>
            <a:ext cx="5769024" cy="4650283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186612" y="1338091"/>
            <a:ext cx="5784273" cy="4650281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1043150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1489" y="1472734"/>
            <a:ext cx="56393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Risks of the Proactive measure:</a:t>
            </a:r>
            <a:br>
              <a:rPr lang="en-US" sz="2000" b="1" dirty="0" smtClean="0"/>
            </a:br>
            <a:endParaRPr lang="en-US" sz="2000" b="1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Bloomberg may provide inaccurate data (degree of risks: Low) 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/>
              <a:t>Automated software outage due to runtime error (degree of risks: Low)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43661" y="156884"/>
            <a:ext cx="742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Proactive: Maker-Checker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5390" y="1472734"/>
            <a:ext cx="56393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Risks mitigation:</a:t>
            </a:r>
            <a:endParaRPr lang="en-US" sz="2000" b="1" dirty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err="1" smtClean="0"/>
              <a:t>EliteBank</a:t>
            </a:r>
            <a:r>
              <a:rPr lang="en-US" sz="2000" dirty="0" smtClean="0"/>
              <a:t> can subscribe to multiple source providers to ensure credibility of data</a:t>
            </a:r>
          </a:p>
          <a:p>
            <a:pPr marL="457200" indent="-457200">
              <a:buFontTx/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smtClean="0"/>
              <a:t>Software is to be programmed to notify IT team immediately 	once there is a software outage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0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86612" y="1338090"/>
            <a:ext cx="5784273" cy="4650281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1043150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1489" y="1472734"/>
            <a:ext cx="56393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Data analytics software for management personnel: </a:t>
            </a:r>
            <a:br>
              <a:rPr lang="en-US" sz="2000" b="1" dirty="0" smtClean="0"/>
            </a:br>
            <a:endParaRPr lang="en-US" sz="2000" b="1" dirty="0" smtClean="0"/>
          </a:p>
          <a:p>
            <a:pPr marL="457200" lvl="0" indent="-457200">
              <a:buFontTx/>
              <a:buAutoNum type="arabicPeriod"/>
            </a:pPr>
            <a:r>
              <a:rPr lang="en-US" sz="2000" dirty="0"/>
              <a:t>Fully customizable dashboard to </a:t>
            </a:r>
            <a:r>
              <a:rPr lang="en-US" sz="2000" dirty="0" smtClean="0"/>
              <a:t>analyze </a:t>
            </a:r>
            <a:r>
              <a:rPr lang="en-US" sz="2000" dirty="0"/>
              <a:t>Elite Bank’s performance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lvl="0" indent="-457200">
              <a:buFontTx/>
              <a:buAutoNum type="arabicPeriod"/>
            </a:pPr>
            <a:r>
              <a:rPr lang="en-US" sz="2000" dirty="0"/>
              <a:t>Included but not limited to Manpower Allocation and Incident Analysis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43661" y="156884"/>
            <a:ext cx="742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Transformative</a:t>
            </a:r>
            <a:endParaRPr lang="en-US" sz="24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450" y="1862748"/>
            <a:ext cx="6055886" cy="36156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92920" y="3937000"/>
            <a:ext cx="259080" cy="86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728200" y="3937000"/>
            <a:ext cx="406400" cy="66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5400000">
            <a:off x="8536940" y="4284980"/>
            <a:ext cx="307340" cy="6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5400000">
            <a:off x="10516870" y="4276090"/>
            <a:ext cx="431800" cy="5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5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5369" y="1198549"/>
            <a:ext cx="11441261" cy="5375362"/>
            <a:chOff x="358853" y="953595"/>
            <a:chExt cx="10731500" cy="50419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853" y="953595"/>
              <a:ext cx="10731500" cy="50419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lasticWrap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59651" y="1426587"/>
              <a:ext cx="1058333" cy="10583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1043150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3661" y="156884"/>
            <a:ext cx="742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Transformative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9019256" y="1284067"/>
            <a:ext cx="3165092" cy="2375328"/>
            <a:chOff x="6329528" y="2279654"/>
            <a:chExt cx="3663558" cy="2031180"/>
          </a:xfrm>
        </p:grpSpPr>
        <p:sp>
          <p:nvSpPr>
            <p:cNvPr id="17" name="Rectangle 16"/>
            <p:cNvSpPr/>
            <p:nvPr/>
          </p:nvSpPr>
          <p:spPr>
            <a:xfrm>
              <a:off x="6329528" y="2279654"/>
              <a:ext cx="3663558" cy="2031180"/>
            </a:xfrm>
            <a:prstGeom prst="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22733" y="2471377"/>
              <a:ext cx="3277149" cy="164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Overview Page shows key facts such as the number of critical incident that occurred and the current progress of the implementation</a:t>
              </a:r>
            </a:p>
          </p:txBody>
        </p:sp>
      </p:grp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52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97233" y="1496268"/>
            <a:ext cx="11822434" cy="5361732"/>
            <a:chOff x="1744517" y="1689099"/>
            <a:chExt cx="9361325" cy="424556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44517" y="1689099"/>
              <a:ext cx="9361325" cy="424556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lasticWrap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1288" y="2432841"/>
              <a:ext cx="850686" cy="8506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1043150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3661" y="156884"/>
            <a:ext cx="742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Transformative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9363551" y="1346130"/>
            <a:ext cx="2656116" cy="1677766"/>
            <a:chOff x="6329528" y="2279654"/>
            <a:chExt cx="3663558" cy="1015590"/>
          </a:xfrm>
        </p:grpSpPr>
        <p:sp>
          <p:nvSpPr>
            <p:cNvPr id="19" name="Rectangle 18"/>
            <p:cNvSpPr/>
            <p:nvPr/>
          </p:nvSpPr>
          <p:spPr>
            <a:xfrm>
              <a:off x="6329528" y="2279654"/>
              <a:ext cx="3663558" cy="1015590"/>
            </a:xfrm>
            <a:prstGeom prst="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22732" y="2386895"/>
              <a:ext cx="3277150" cy="801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Manpower Allocation Page shows the details of employees</a:t>
              </a:r>
            </a:p>
          </p:txBody>
        </p:sp>
      </p:grp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70461" y="1256004"/>
            <a:ext cx="11235400" cy="5443376"/>
            <a:chOff x="1441450" y="863600"/>
            <a:chExt cx="9309100" cy="51308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450" y="863600"/>
              <a:ext cx="9309100" cy="5130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lasticWrap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93857" y="2300269"/>
              <a:ext cx="531302" cy="531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1043150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3661" y="156884"/>
            <a:ext cx="742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Transformative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9035141" y="1284067"/>
            <a:ext cx="3156859" cy="2583607"/>
            <a:chOff x="6329528" y="2279654"/>
            <a:chExt cx="3663558" cy="1280956"/>
          </a:xfrm>
        </p:grpSpPr>
        <p:sp>
          <p:nvSpPr>
            <p:cNvPr id="19" name="Rectangle 18"/>
            <p:cNvSpPr/>
            <p:nvPr/>
          </p:nvSpPr>
          <p:spPr>
            <a:xfrm>
              <a:off x="6329528" y="2279654"/>
              <a:ext cx="3663558" cy="1015590"/>
            </a:xfrm>
            <a:prstGeom prst="rect">
              <a:avLst/>
            </a:prstGeom>
            <a:solidFill>
              <a:schemeClr val="accent1">
                <a:alpha val="94000"/>
              </a:schemeClr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22732" y="2386894"/>
              <a:ext cx="3277150" cy="1173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Incident Analysis page shows the Error Log and customizable charts to allow in-depth analysis of incidents</a:t>
              </a:r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356010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6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6517" y="1348603"/>
            <a:ext cx="7980768" cy="4697272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1064532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15067" y="1321506"/>
            <a:ext cx="3745753" cy="4697270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7" name="TextBox 16"/>
          <p:cNvSpPr txBox="1"/>
          <p:nvPr/>
        </p:nvSpPr>
        <p:spPr>
          <a:xfrm>
            <a:off x="8492847" y="1521560"/>
            <a:ext cx="33901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According to Capgemini, Robotics Process Automation (RPA) </a:t>
            </a:r>
            <a:r>
              <a:rPr lang="en-US" dirty="0"/>
              <a:t>can replace on average 4 </a:t>
            </a:r>
            <a:r>
              <a:rPr lang="en-US" dirty="0" smtClean="0"/>
              <a:t>employees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>
              <a:effectLst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Elite Bank can afford to have a smaller but specialized team</a:t>
            </a:r>
            <a:endParaRPr lang="en-US" dirty="0" smtClean="0">
              <a:effectLst/>
            </a:endParaRP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Outsource to </a:t>
            </a:r>
            <a:r>
              <a:rPr lang="en-US" dirty="0"/>
              <a:t>developing countries like China and </a:t>
            </a:r>
            <a:r>
              <a:rPr lang="en-US" dirty="0" smtClean="0"/>
              <a:t>India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443662" y="156884"/>
            <a:ext cx="6097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Manpower Allocation</a:t>
            </a:r>
          </a:p>
          <a:p>
            <a:r>
              <a:rPr lang="en-US" sz="2400" dirty="0" smtClean="0"/>
              <a:t>Layout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59" y="1367665"/>
            <a:ext cx="5805943" cy="465111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75385" y="3938954"/>
            <a:ext cx="1463040" cy="5767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978769" y="4515729"/>
            <a:ext cx="0" cy="3094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556738" y="4894458"/>
            <a:ext cx="844061" cy="436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Robot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708881"/>
              </p:ext>
            </p:extLst>
          </p:nvPr>
        </p:nvGraphicFramePr>
        <p:xfrm>
          <a:off x="7651" y="6229290"/>
          <a:ext cx="12201606" cy="62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267848"/>
                <a:gridCol w="1443620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2871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09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155086" y="1828943"/>
            <a:ext cx="5797118" cy="4022250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197036" y="1828943"/>
            <a:ext cx="5797118" cy="4022250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655" y="1192130"/>
            <a:ext cx="12201598" cy="423368"/>
            <a:chOff x="0" y="708"/>
            <a:chExt cx="6240" cy="181"/>
          </a:xfrm>
          <a:solidFill>
            <a:srgbClr val="FF0000"/>
          </a:solidFill>
        </p:grpSpPr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0" y="708"/>
              <a:ext cx="6240" cy="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0" y="708"/>
              <a:ext cx="2122" cy="1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31489" y="1886816"/>
            <a:ext cx="5639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Growing Integration of International Stock Markets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800410" y="1883032"/>
            <a:ext cx="450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Emergence of Disruptive Technology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5203" y="2366064"/>
            <a:ext cx="5536884" cy="326966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43662" y="156884"/>
            <a:ext cx="6097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Challenges</a:t>
            </a:r>
          </a:p>
          <a:p>
            <a:r>
              <a:rPr lang="en-US" sz="2400" dirty="0" smtClean="0"/>
              <a:t>External Challenges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293" y="2395884"/>
            <a:ext cx="5506603" cy="323984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652396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42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134253" y="1849363"/>
            <a:ext cx="5797118" cy="4022250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9" name="TextBox 18"/>
          <p:cNvSpPr txBox="1"/>
          <p:nvPr/>
        </p:nvSpPr>
        <p:spPr>
          <a:xfrm>
            <a:off x="197036" y="1839402"/>
            <a:ext cx="5797118" cy="4022250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655" y="1192130"/>
            <a:ext cx="12201598" cy="423368"/>
            <a:chOff x="0" y="708"/>
            <a:chExt cx="6240" cy="181"/>
          </a:xfrm>
          <a:solidFill>
            <a:srgbClr val="FF0000"/>
          </a:solidFill>
        </p:grpSpPr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0" y="708"/>
              <a:ext cx="6240" cy="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0" y="708"/>
              <a:ext cx="2122" cy="1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32819" y="1839402"/>
            <a:ext cx="5842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Hong Kong P&amp;L Production Team</a:t>
            </a:r>
            <a:endParaRPr lang="en-US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271732" y="1839402"/>
            <a:ext cx="3522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Hong Kong </a:t>
            </a:r>
            <a:r>
              <a:rPr lang="en-US" sz="2000" b="1" smtClean="0"/>
              <a:t>Data Integrity Team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35" y="2463416"/>
            <a:ext cx="4777920" cy="2637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425" y="2460109"/>
            <a:ext cx="4888772" cy="264070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7036" y="5135048"/>
            <a:ext cx="5842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Better understanding of local stock market (Shenzhen)</a:t>
            </a:r>
          </a:p>
          <a:p>
            <a:r>
              <a:rPr lang="en-US" sz="2000" dirty="0" smtClean="0"/>
              <a:t>Shares common dialect and working culture 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6111717" y="5133998"/>
            <a:ext cx="5842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India’s time zone (GMT +5.5) </a:t>
            </a:r>
          </a:p>
          <a:p>
            <a:r>
              <a:rPr lang="en-US" sz="2000" dirty="0" smtClean="0"/>
              <a:t>Indian workers available till 2200 hours in HK time</a:t>
            </a:r>
            <a:endParaRPr 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443662" y="156884"/>
            <a:ext cx="6097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Manpower Allocation</a:t>
            </a:r>
          </a:p>
          <a:p>
            <a:r>
              <a:rPr lang="en-US" sz="2400" dirty="0" smtClean="0"/>
              <a:t>Off-Shoring (Lower Cost)</a:t>
            </a:r>
            <a:endParaRPr lang="en-US" sz="24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960799"/>
              </p:ext>
            </p:extLst>
          </p:nvPr>
        </p:nvGraphicFramePr>
        <p:xfrm>
          <a:off x="7651" y="6229290"/>
          <a:ext cx="12201606" cy="62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267848"/>
                <a:gridCol w="1443620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2871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38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267286" y="1486133"/>
            <a:ext cx="11832981" cy="2784926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5" y="1192134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0591" y="255840"/>
            <a:ext cx="6097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Business Value Gains</a:t>
            </a:r>
          </a:p>
          <a:p>
            <a:r>
              <a:rPr lang="en-US" sz="2400" dirty="0" smtClean="0"/>
              <a:t>Tangible and intangible benefits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4518" y="2199229"/>
            <a:ext cx="463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PROPOSED SOLUTIONS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8583" y="1928730"/>
            <a:ext cx="61394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Calibri" charset="0"/>
                <a:ea typeface="Calibri" charset="0"/>
                <a:cs typeface="Times New Roman" charset="0"/>
              </a:rPr>
              <a:t>According to </a:t>
            </a:r>
            <a:r>
              <a:rPr lang="en-US" sz="1600" dirty="0" smtClean="0">
                <a:latin typeface="Calibri" charset="0"/>
                <a:ea typeface="Calibri" charset="0"/>
                <a:cs typeface="Times New Roman" charset="0"/>
              </a:rPr>
              <a:t>Forrester, the cost of an RPA robot will range from $5,000 to $10,000 annually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" charset="0"/>
                <a:ea typeface="Calibri" charset="0"/>
                <a:cs typeface="Times New Roman" charset="0"/>
              </a:rPr>
              <a:t>Assuming the cost of the robot is $10,000 and a robot can replace 2 FTE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" charset="0"/>
                <a:ea typeface="Calibri" charset="0"/>
                <a:cs typeface="Times New Roman" charset="0"/>
              </a:rPr>
              <a:t>Salary of an offshore workers $8,000 (Kelly Services)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latin typeface="Calibri" charset="0"/>
              <a:ea typeface="Calibri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" charset="0"/>
                <a:ea typeface="Calibri" charset="0"/>
                <a:cs typeface="Times New Roman" charset="0"/>
              </a:rPr>
              <a:t>Initial investment = $10,000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libri" charset="0"/>
                <a:ea typeface="Calibri" charset="0"/>
                <a:cs typeface="Times New Roman" charset="0"/>
              </a:rPr>
              <a:t>Time to receive return of investment = 7.5 months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550591" y="1582035"/>
            <a:ext cx="352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Tangible benefit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 flipV="1">
            <a:off x="267287" y="4389801"/>
            <a:ext cx="11832980" cy="1620446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43" name="TextBox 42"/>
          <p:cNvSpPr txBox="1"/>
          <p:nvPr/>
        </p:nvSpPr>
        <p:spPr>
          <a:xfrm>
            <a:off x="734518" y="4666067"/>
            <a:ext cx="3522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Intangible benefit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508583" y="5150272"/>
            <a:ext cx="11199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 charset="0"/>
                <a:ea typeface="Calibri" charset="0"/>
                <a:cs typeface="Times New Roman" charset="0"/>
              </a:rPr>
              <a:t>Better</a:t>
            </a:r>
            <a:r>
              <a:rPr lang="en-US" spc="115" dirty="0" smtClean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employee</a:t>
            </a:r>
            <a:r>
              <a:rPr lang="en-US" spc="125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performance</a:t>
            </a:r>
            <a:r>
              <a:rPr lang="en-US" spc="120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due</a:t>
            </a:r>
            <a:r>
              <a:rPr lang="en-US" spc="120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to</a:t>
            </a:r>
            <a:r>
              <a:rPr lang="en-US" spc="225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automation</a:t>
            </a:r>
            <a:r>
              <a:rPr lang="en-US" spc="195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relieving</a:t>
            </a:r>
            <a:r>
              <a:rPr lang="en-US" spc="195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the</a:t>
            </a:r>
            <a:r>
              <a:rPr lang="en-US" spc="195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pressure</a:t>
            </a:r>
            <a:r>
              <a:rPr lang="en-US" spc="195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from</a:t>
            </a:r>
            <a:r>
              <a:rPr lang="en-US" spc="205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the</a:t>
            </a:r>
            <a:r>
              <a:rPr lang="en-US" spc="195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time-sensitive</a:t>
            </a:r>
            <a:r>
              <a:rPr lang="en-US" spc="195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deadlines</a:t>
            </a:r>
            <a:r>
              <a:rPr lang="en-US" spc="195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which</a:t>
            </a:r>
            <a:r>
              <a:rPr lang="en-US" spc="200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will</a:t>
            </a:r>
            <a:r>
              <a:rPr lang="en-US" spc="180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subsequently</a:t>
            </a:r>
            <a:r>
              <a:rPr lang="en-US" spc="260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translate</a:t>
            </a:r>
            <a:r>
              <a:rPr lang="en-US" spc="100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into</a:t>
            </a:r>
            <a:r>
              <a:rPr lang="en-US" spc="105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better</a:t>
            </a:r>
            <a:r>
              <a:rPr lang="en-US" spc="100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customer</a:t>
            </a:r>
            <a:r>
              <a:rPr lang="en-US" spc="100" dirty="0">
                <a:latin typeface="Calibri" charset="0"/>
                <a:ea typeface="Calibri" charset="0"/>
                <a:cs typeface="Times New Roman" charset="0"/>
              </a:rPr>
              <a:t> </a:t>
            </a:r>
            <a:r>
              <a:rPr lang="en-US" dirty="0">
                <a:latin typeface="Calibri" charset="0"/>
                <a:ea typeface="Calibri" charset="0"/>
                <a:cs typeface="Times New Roman" charset="0"/>
              </a:rPr>
              <a:t>services.</a:t>
            </a:r>
            <a:r>
              <a:rPr lang="en-US" dirty="0"/>
              <a:t> </a:t>
            </a:r>
          </a:p>
        </p:txBody>
      </p:sp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469346"/>
              </p:ext>
            </p:extLst>
          </p:nvPr>
        </p:nvGraphicFramePr>
        <p:xfrm>
          <a:off x="7178333" y="1519861"/>
          <a:ext cx="4572000" cy="2760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3" name="Straight Connector 32"/>
          <p:cNvCxnSpPr/>
          <p:nvPr/>
        </p:nvCxnSpPr>
        <p:spPr>
          <a:xfrm>
            <a:off x="9698302" y="2560320"/>
            <a:ext cx="0" cy="1069145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646272" y="2560320"/>
            <a:ext cx="2052030" cy="8645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460096" y="3609424"/>
            <a:ext cx="4283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accent6"/>
                </a:solidFill>
              </a:rPr>
              <a:t>7.5</a:t>
            </a:r>
            <a:endParaRPr lang="en-US" sz="1500" dirty="0">
              <a:solidFill>
                <a:schemeClr val="accent6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04074" y="1519861"/>
            <a:ext cx="695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USD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10816011" y="3814004"/>
            <a:ext cx="145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No. of months</a:t>
            </a:r>
            <a:endParaRPr lang="en-US" sz="1400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415223"/>
              </p:ext>
            </p:extLst>
          </p:nvPr>
        </p:nvGraphicFramePr>
        <p:xfrm>
          <a:off x="7651" y="6229290"/>
          <a:ext cx="12201606" cy="62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267848"/>
                <a:gridCol w="1443620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2871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89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299803" y="1855605"/>
            <a:ext cx="11632367" cy="3979705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655" y="1192130"/>
            <a:ext cx="12201598" cy="423368"/>
            <a:chOff x="0" y="708"/>
            <a:chExt cx="6240" cy="181"/>
          </a:xfrm>
          <a:solidFill>
            <a:srgbClr val="FF0000"/>
          </a:solidFill>
        </p:grpSpPr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0" y="708"/>
              <a:ext cx="6240" cy="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0" y="708"/>
              <a:ext cx="2122" cy="1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3662" y="576606"/>
            <a:ext cx="6097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/>
              <a:t>Operational Risks</a:t>
            </a:r>
            <a:endParaRPr lang="en-US" sz="3200" b="1" dirty="0" smtClean="0"/>
          </a:p>
        </p:txBody>
      </p:sp>
      <p:sp>
        <p:nvSpPr>
          <p:cNvPr id="2" name="Rectangle 1"/>
          <p:cNvSpPr/>
          <p:nvPr/>
        </p:nvSpPr>
        <p:spPr>
          <a:xfrm>
            <a:off x="443661" y="1978072"/>
            <a:ext cx="11306671" cy="2875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"/>
              </a:spcBef>
              <a:spcAft>
                <a:spcPts val="0"/>
              </a:spcAft>
            </a:pPr>
            <a:r>
              <a:rPr lang="en-US" spc="10" dirty="0" smtClean="0">
                <a:ea typeface="Arial" charset="0"/>
                <a:cs typeface="Times New Roman" charset="0"/>
              </a:rPr>
              <a:t>1. </a:t>
            </a:r>
            <a:r>
              <a:rPr lang="en-US" b="1" i="1" spc="10" dirty="0" smtClean="0">
                <a:ea typeface="Arial" charset="0"/>
                <a:cs typeface="Times New Roman" charset="0"/>
              </a:rPr>
              <a:t>Vendor</a:t>
            </a:r>
            <a:r>
              <a:rPr lang="en-US" b="1" i="1" spc="110" dirty="0" smtClean="0">
                <a:ea typeface="Arial" charset="0"/>
                <a:cs typeface="Times New Roman" charset="0"/>
              </a:rPr>
              <a:t> </a:t>
            </a:r>
            <a:r>
              <a:rPr lang="en-US" b="1" i="1" spc="10" dirty="0">
                <a:ea typeface="Arial" charset="0"/>
                <a:cs typeface="Times New Roman" charset="0"/>
              </a:rPr>
              <a:t>Selection</a:t>
            </a:r>
            <a:r>
              <a:rPr lang="en-US" b="1" i="1" spc="12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–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Poor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alignment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of</a:t>
            </a:r>
            <a:r>
              <a:rPr lang="en-US" spc="110" dirty="0">
                <a:ea typeface="Arial" charset="0"/>
                <a:cs typeface="Times New Roman" charset="0"/>
              </a:rPr>
              <a:t> </a:t>
            </a:r>
            <a:r>
              <a:rPr lang="en-US" spc="10" dirty="0" smtClean="0">
                <a:ea typeface="Arial" charset="0"/>
                <a:cs typeface="Times New Roman" charset="0"/>
              </a:rPr>
              <a:t>vendor’s</a:t>
            </a:r>
            <a:r>
              <a:rPr lang="en-US" spc="115" dirty="0" smtClean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tools,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methodologies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and</a:t>
            </a:r>
            <a:r>
              <a:rPr lang="en-US" spc="26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business</a:t>
            </a:r>
            <a:r>
              <a:rPr lang="en-US" spc="11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processes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with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Elite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Bank’s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business</a:t>
            </a:r>
            <a:r>
              <a:rPr lang="en-US" spc="11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aims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may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increases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the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probability</a:t>
            </a:r>
            <a:r>
              <a:rPr lang="en-US" spc="110" dirty="0">
                <a:ea typeface="Arial" charset="0"/>
                <a:cs typeface="Times New Roman" charset="0"/>
              </a:rPr>
              <a:t> </a:t>
            </a:r>
            <a:r>
              <a:rPr lang="en-US" spc="5" dirty="0">
                <a:ea typeface="Arial" charset="0"/>
                <a:cs typeface="Times New Roman" charset="0"/>
              </a:rPr>
              <a:t>of</a:t>
            </a:r>
            <a:r>
              <a:rPr lang="en-US" spc="31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process</a:t>
            </a:r>
            <a:r>
              <a:rPr lang="en-US" spc="18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failure</a:t>
            </a: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dirty="0">
                <a:ea typeface="Arial" charset="0"/>
                <a:cs typeface="Times New Roman" charset="0"/>
              </a:rPr>
              <a:t> </a:t>
            </a:r>
            <a:endParaRPr lang="en-US" dirty="0" smtClean="0">
              <a:ea typeface="Arial" charset="0"/>
              <a:cs typeface="Times New Roman" charset="0"/>
            </a:endParaRPr>
          </a:p>
          <a:p>
            <a:pPr>
              <a:spcBef>
                <a:spcPts val="25"/>
              </a:spcBef>
            </a:pPr>
            <a:r>
              <a:rPr lang="en-US" spc="10" dirty="0" smtClean="0">
                <a:ea typeface="Arial" charset="0"/>
                <a:cs typeface="Times New Roman" charset="0"/>
              </a:rPr>
              <a:t>2. </a:t>
            </a:r>
            <a:r>
              <a:rPr lang="en-US" b="1" i="1" spc="10" dirty="0">
                <a:ea typeface="Arial" charset="0"/>
                <a:cs typeface="Times New Roman" charset="0"/>
              </a:rPr>
              <a:t>Robotics Automation Configuration </a:t>
            </a:r>
            <a:r>
              <a:rPr lang="en-US" spc="10" dirty="0">
                <a:ea typeface="Arial" charset="0"/>
                <a:cs typeface="Times New Roman" charset="0"/>
              </a:rPr>
              <a:t>– Although RPA is able to function without human interaction, it still requires a lot of human attention. (i.e. RPA processing standardized data, requiring maintenance &amp; upgrades, changes in processes upstream or downstream may greatly affect the process the RPA is functioning in)</a:t>
            </a:r>
            <a:endParaRPr lang="en-US" b="1" i="1" spc="10" dirty="0">
              <a:ea typeface="Arial" charset="0"/>
              <a:cs typeface="Times New Roman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endParaRPr lang="en-US" b="1" i="1" spc="10" dirty="0" smtClean="0">
              <a:ea typeface="Arial" charset="0"/>
              <a:cs typeface="Times New Roman" charset="0"/>
            </a:endParaRPr>
          </a:p>
          <a:p>
            <a:pPr>
              <a:spcBef>
                <a:spcPts val="25"/>
              </a:spcBef>
              <a:spcAft>
                <a:spcPts val="0"/>
              </a:spcAft>
            </a:pPr>
            <a:r>
              <a:rPr lang="en-US" spc="10" dirty="0" smtClean="0">
                <a:ea typeface="Arial" charset="0"/>
                <a:cs typeface="Times New Roman" charset="0"/>
              </a:rPr>
              <a:t>3. </a:t>
            </a:r>
            <a:r>
              <a:rPr lang="en-US" b="1" i="1" spc="10" dirty="0" smtClean="0">
                <a:ea typeface="Arial" charset="0"/>
                <a:cs typeface="Times New Roman" charset="0"/>
              </a:rPr>
              <a:t>Business</a:t>
            </a:r>
            <a:r>
              <a:rPr lang="en-US" b="1" i="1" spc="110" dirty="0" smtClean="0">
                <a:ea typeface="Arial" charset="0"/>
                <a:cs typeface="Times New Roman" charset="0"/>
              </a:rPr>
              <a:t> </a:t>
            </a:r>
            <a:r>
              <a:rPr lang="en-US" b="1" i="1" spc="10" dirty="0">
                <a:ea typeface="Arial" charset="0"/>
                <a:cs typeface="Times New Roman" charset="0"/>
              </a:rPr>
              <a:t>Sustainability</a:t>
            </a:r>
            <a:r>
              <a:rPr lang="en-US" b="1" i="1" spc="11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–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Staff</a:t>
            </a:r>
            <a:r>
              <a:rPr lang="en-US" spc="11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unaware</a:t>
            </a:r>
            <a:r>
              <a:rPr lang="en-US" spc="12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of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protocols</a:t>
            </a:r>
            <a:r>
              <a:rPr lang="en-US" spc="11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when</a:t>
            </a:r>
            <a:r>
              <a:rPr lang="en-US" spc="12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systems</a:t>
            </a:r>
            <a:r>
              <a:rPr lang="en-US" spc="11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fail</a:t>
            </a:r>
            <a:r>
              <a:rPr lang="en-US" spc="10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may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cause</a:t>
            </a:r>
            <a:r>
              <a:rPr lang="en-US" spc="29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inability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to</a:t>
            </a:r>
            <a:r>
              <a:rPr lang="en-US" spc="12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process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and</a:t>
            </a:r>
            <a:r>
              <a:rPr lang="en-US" spc="12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resolve</a:t>
            </a:r>
            <a:r>
              <a:rPr lang="en-US" spc="12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critical</a:t>
            </a:r>
            <a:r>
              <a:rPr lang="en-US" spc="11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incident.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Offshored</a:t>
            </a:r>
            <a:r>
              <a:rPr lang="en-US" spc="12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staff</a:t>
            </a:r>
            <a:r>
              <a:rPr lang="en-US" spc="11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are</a:t>
            </a:r>
            <a:r>
              <a:rPr lang="en-US" spc="12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especially</a:t>
            </a:r>
            <a:r>
              <a:rPr lang="en-US" spc="25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vulnerable</a:t>
            </a:r>
            <a:r>
              <a:rPr lang="en-US" spc="10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to</a:t>
            </a:r>
            <a:r>
              <a:rPr lang="en-US" spc="10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such</a:t>
            </a:r>
            <a:r>
              <a:rPr lang="en-US" spc="10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risks</a:t>
            </a:r>
            <a:r>
              <a:rPr lang="en-US" spc="100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due</a:t>
            </a:r>
            <a:r>
              <a:rPr lang="en-US" spc="10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to</a:t>
            </a:r>
            <a:r>
              <a:rPr lang="en-US" spc="10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the</a:t>
            </a:r>
            <a:r>
              <a:rPr lang="en-US" spc="10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geographic</a:t>
            </a:r>
            <a:r>
              <a:rPr lang="en-US" spc="95" dirty="0">
                <a:ea typeface="Arial" charset="0"/>
                <a:cs typeface="Times New Roman" charset="0"/>
              </a:rPr>
              <a:t> </a:t>
            </a:r>
            <a:r>
              <a:rPr lang="en-US" spc="10" dirty="0">
                <a:ea typeface="Arial" charset="0"/>
                <a:cs typeface="Times New Roman" charset="0"/>
              </a:rPr>
              <a:t>barrier</a:t>
            </a:r>
          </a:p>
          <a:p>
            <a:pPr>
              <a:spcBef>
                <a:spcPts val="50"/>
              </a:spcBef>
              <a:spcAft>
                <a:spcPts val="0"/>
              </a:spcAft>
            </a:pPr>
            <a:endParaRPr lang="en-US" b="1" i="1" spc="10" dirty="0" smtClean="0">
              <a:ea typeface="Arial" charset="0"/>
              <a:cs typeface="Times New Roman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350850"/>
              </p:ext>
            </p:extLst>
          </p:nvPr>
        </p:nvGraphicFramePr>
        <p:xfrm>
          <a:off x="7651" y="6229290"/>
          <a:ext cx="12201606" cy="62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267848"/>
                <a:gridCol w="1443620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2871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2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855" y="2790120"/>
            <a:ext cx="5387110" cy="16475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99804" y="2210513"/>
            <a:ext cx="5771212" cy="3710291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651" y="911162"/>
            <a:ext cx="12201598" cy="423368"/>
            <a:chOff x="0" y="708"/>
            <a:chExt cx="6240" cy="181"/>
          </a:xfrm>
          <a:solidFill>
            <a:srgbClr val="FF0000"/>
          </a:solidFill>
        </p:grpSpPr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0" y="708"/>
              <a:ext cx="6240" cy="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0" y="708"/>
              <a:ext cx="2122" cy="1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3658" y="295638"/>
            <a:ext cx="6097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Sustainability Policies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443662" y="4209600"/>
            <a:ext cx="54742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ea typeface="Arial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Well-defined </a:t>
            </a:r>
            <a:r>
              <a:rPr lang="en-US" dirty="0"/>
              <a:t>roles and responsibilities need to be </a:t>
            </a:r>
            <a:r>
              <a:rPr lang="en-US" dirty="0" smtClean="0"/>
              <a:t>enforced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Organizational </a:t>
            </a:r>
            <a:r>
              <a:rPr lang="en-US" dirty="0"/>
              <a:t>leaders need to ensure that employees adhere strictly to their assigned roles and responsibilities</a:t>
            </a:r>
            <a:r>
              <a:rPr lang="en-US" dirty="0" smtClean="0"/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3658" y="1383740"/>
            <a:ext cx="114885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 order to increase the success rate of the project in the long run, there are a few key sustainability policies that Elite Bank could implement. </a:t>
            </a:r>
          </a:p>
          <a:p>
            <a:r>
              <a:rPr lang="en-US" b="1" dirty="0"/>
              <a:t>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2397" y="2210513"/>
            <a:ext cx="5771212" cy="3710291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4" name="Rectangle 3"/>
          <p:cNvSpPr/>
          <p:nvPr/>
        </p:nvSpPr>
        <p:spPr>
          <a:xfrm>
            <a:off x="6374448" y="4425309"/>
            <a:ext cx="55577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Operational progress or failures have to be well communicated from </a:t>
            </a:r>
            <a:r>
              <a:rPr lang="en-US" dirty="0" smtClean="0"/>
              <a:t>bottom-up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Have divisional </a:t>
            </a:r>
            <a:r>
              <a:rPr lang="en-US" dirty="0"/>
              <a:t>and executive meetings on a regular basis </a:t>
            </a:r>
            <a:r>
              <a:rPr lang="en-US" dirty="0" smtClean="0"/>
              <a:t>covering </a:t>
            </a:r>
            <a:r>
              <a:rPr lang="en-US" dirty="0"/>
              <a:t>successful implementations </a:t>
            </a:r>
            <a:r>
              <a:rPr lang="en-US" dirty="0" smtClean="0"/>
              <a:t>and feedback </a:t>
            </a:r>
            <a:r>
              <a:rPr lang="en-US" dirty="0"/>
              <a:t>on poor performances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1855" y="2310780"/>
            <a:ext cx="5387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Strong Leadership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308651" y="2310780"/>
            <a:ext cx="5387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Communication</a:t>
            </a:r>
            <a:endParaRPr lang="en-US" sz="2000" b="1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717427"/>
              </p:ext>
            </p:extLst>
          </p:nvPr>
        </p:nvGraphicFramePr>
        <p:xfrm>
          <a:off x="7651" y="6229290"/>
          <a:ext cx="12201606" cy="62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267848"/>
                <a:gridCol w="1443620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2871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4304" y="2683597"/>
            <a:ext cx="3667397" cy="18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541096" y="1906187"/>
            <a:ext cx="4879625" cy="3751446"/>
            <a:chOff x="132642" y="1699828"/>
            <a:chExt cx="4879625" cy="3751446"/>
          </a:xfrm>
        </p:grpSpPr>
        <p:grpSp>
          <p:nvGrpSpPr>
            <p:cNvPr id="5" name="Group 4"/>
            <p:cNvGrpSpPr/>
            <p:nvPr/>
          </p:nvGrpSpPr>
          <p:grpSpPr>
            <a:xfrm>
              <a:off x="132642" y="1699828"/>
              <a:ext cx="4879625" cy="3751446"/>
              <a:chOff x="132642" y="1699828"/>
              <a:chExt cx="4879625" cy="3751446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32642" y="1699828"/>
                <a:ext cx="4879625" cy="3751446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5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endParaRPr lang="en-SG" dirty="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278093" y="2393514"/>
                <a:ext cx="4564840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According to IDC, by 2020, 35% of robotics related jobs will be vacant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Creating an IT ecosystem that is forged through collaboration with tertiary institutions and government agencies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Technical training offered to fresh graduates regardless of discipline of degree 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78093" y="1901422"/>
              <a:ext cx="4378574" cy="407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Talent acquisition</a:t>
              </a:r>
              <a:endParaRPr lang="en-US" sz="2000" b="1" dirty="0"/>
            </a:p>
          </p:txBody>
        </p:sp>
      </p:grp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822340"/>
              </p:ext>
            </p:extLst>
          </p:nvPr>
        </p:nvGraphicFramePr>
        <p:xfrm>
          <a:off x="7651" y="6229290"/>
          <a:ext cx="12201606" cy="62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267848"/>
                <a:gridCol w="1443620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2871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78" y="2043283"/>
            <a:ext cx="5799197" cy="3477253"/>
          </a:xfrm>
          <a:prstGeom prst="rect">
            <a:avLst/>
          </a:prstGeom>
        </p:spPr>
      </p:pic>
      <p:grpSp>
        <p:nvGrpSpPr>
          <p:cNvPr id="23" name="Group 26"/>
          <p:cNvGrpSpPr>
            <a:grpSpLocks/>
          </p:cNvGrpSpPr>
          <p:nvPr/>
        </p:nvGrpSpPr>
        <p:grpSpPr bwMode="auto">
          <a:xfrm>
            <a:off x="7651" y="911162"/>
            <a:ext cx="12201598" cy="423368"/>
            <a:chOff x="0" y="708"/>
            <a:chExt cx="6240" cy="181"/>
          </a:xfrm>
          <a:solidFill>
            <a:srgbClr val="FF0000"/>
          </a:solidFill>
        </p:grpSpPr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0" y="708"/>
              <a:ext cx="6240" cy="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0" y="708"/>
              <a:ext cx="2122" cy="1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43658" y="295638"/>
            <a:ext cx="6097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Sustainability Policies</a:t>
            </a:r>
          </a:p>
        </p:txBody>
      </p:sp>
    </p:spTree>
    <p:extLst>
      <p:ext uri="{BB962C8B-B14F-4D97-AF65-F5344CB8AC3E}">
        <p14:creationId xmlns:p14="http://schemas.microsoft.com/office/powerpoint/2010/main" val="18855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5" y="1192134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3661" y="156884"/>
            <a:ext cx="6561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Scalability</a:t>
            </a:r>
          </a:p>
          <a:p>
            <a:r>
              <a:rPr lang="en-US" sz="2400" dirty="0" smtClean="0"/>
              <a:t>Through Automation and Quality Control of Data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87453"/>
              </p:ext>
            </p:extLst>
          </p:nvPr>
        </p:nvGraphicFramePr>
        <p:xfrm>
          <a:off x="7651" y="6229290"/>
          <a:ext cx="12201606" cy="62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267848"/>
                <a:gridCol w="1443620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2871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385279" y="2042684"/>
            <a:ext cx="5061656" cy="3548909"/>
            <a:chOff x="170744" y="1822258"/>
            <a:chExt cx="5857523" cy="4196518"/>
          </a:xfrm>
        </p:grpSpPr>
        <p:sp>
          <p:nvSpPr>
            <p:cNvPr id="36" name="TextBox 35"/>
            <p:cNvSpPr txBox="1"/>
            <p:nvPr/>
          </p:nvSpPr>
          <p:spPr>
            <a:xfrm>
              <a:off x="170744" y="1822258"/>
              <a:ext cx="5857523" cy="4196518"/>
            </a:xfrm>
            <a:prstGeom prst="rect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en-SG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43662" y="2057828"/>
              <a:ext cx="542812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Does not require improvement in infrastructure that is expensive and time-consuming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 smtClean="0"/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Automated robotics software can be configured and trained in a short span of time (weeks)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 smtClean="0"/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Elegant programming of software which allows employees to operate and maintain the robot easily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06" y="2042685"/>
            <a:ext cx="5353956" cy="354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0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802668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9545" y="217893"/>
            <a:ext cx="6097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Timeline of Implementation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61372"/>
              </p:ext>
            </p:extLst>
          </p:nvPr>
        </p:nvGraphicFramePr>
        <p:xfrm>
          <a:off x="7651" y="6229290"/>
          <a:ext cx="12201606" cy="628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267848"/>
                <a:gridCol w="1443620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2871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Implementation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46" y="1253459"/>
            <a:ext cx="10960608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8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655" y="1192130"/>
            <a:ext cx="12201598" cy="423368"/>
            <a:chOff x="0" y="708"/>
            <a:chExt cx="6240" cy="181"/>
          </a:xfrm>
          <a:solidFill>
            <a:srgbClr val="FF0000"/>
          </a:solidFill>
        </p:grpSpPr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0" y="708"/>
              <a:ext cx="6240" cy="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0" y="708"/>
              <a:ext cx="2122" cy="1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299803" y="2009478"/>
            <a:ext cx="9674698" cy="421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700" marR="197485">
              <a:lnSpc>
                <a:spcPct val="119000"/>
              </a:lnSpc>
              <a:spcBef>
                <a:spcPts val="390"/>
              </a:spcBef>
              <a:spcAft>
                <a:spcPts val="0"/>
              </a:spcAft>
            </a:pPr>
            <a:r>
              <a:rPr lang="en-US" b="1" dirty="0" smtClean="0">
                <a:ea typeface="Calibri" charset="0"/>
                <a:cs typeface="Times New Roman" charset="0"/>
              </a:rPr>
              <a:t> </a:t>
            </a:r>
            <a:endParaRPr lang="en-US" b="1" dirty="0">
              <a:ea typeface="Arial" charset="0"/>
              <a:cs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3662" y="532445"/>
            <a:ext cx="6097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Moving forward</a:t>
            </a:r>
            <a:endParaRPr lang="en-US" sz="24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6541100" y="2157500"/>
            <a:ext cx="5061656" cy="3279714"/>
            <a:chOff x="6821382" y="2090427"/>
            <a:chExt cx="5061656" cy="3279714"/>
          </a:xfrm>
        </p:grpSpPr>
        <p:sp>
          <p:nvSpPr>
            <p:cNvPr id="13" name="TextBox 12"/>
            <p:cNvSpPr txBox="1"/>
            <p:nvPr/>
          </p:nvSpPr>
          <p:spPr>
            <a:xfrm>
              <a:off x="6821382" y="2090427"/>
              <a:ext cx="5061656" cy="3240000"/>
            </a:xfrm>
            <a:prstGeom prst="rect">
              <a:avLst/>
            </a:prstGeom>
            <a:noFill/>
            <a:ln w="12700">
              <a:solidFill>
                <a:schemeClr val="accent1">
                  <a:lumMod val="50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endParaRPr lang="en-SG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91697" y="2230820"/>
              <a:ext cx="452102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RPA will be the future norm of the finance industry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 smtClean="0"/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Established banks such as ANZ, ICICI Bank and Barclays have already implemented RPA, and experienced significant response time</a:t>
              </a:r>
            </a:p>
            <a:p>
              <a:pPr marL="285750" indent="-285750">
                <a:buFont typeface="Arial" charset="0"/>
                <a:buChar char="•"/>
              </a:pPr>
              <a:endParaRPr lang="en-US" dirty="0" smtClean="0"/>
            </a:p>
            <a:p>
              <a:pPr marL="285750" indent="-285750">
                <a:buFont typeface="Arial" charset="0"/>
                <a:buChar char="•"/>
              </a:pPr>
              <a:r>
                <a:rPr lang="en-US" dirty="0" smtClean="0"/>
                <a:t>RPA has the potential to save hundreds of thousands annually if it is implemented throughout the back office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69" y="2116644"/>
            <a:ext cx="5675024" cy="32855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1379" y="5836598"/>
            <a:ext cx="104741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 smtClean="0"/>
              <a:t>It is time to embrace this disruptive technology </a:t>
            </a:r>
            <a:r>
              <a:rPr lang="en-US" sz="2200" b="1" i="1" smtClean="0"/>
              <a:t>and mitigate the risks associated with it!</a:t>
            </a:r>
            <a:endParaRPr lang="en-US" sz="2200" b="1" i="1"/>
          </a:p>
        </p:txBody>
      </p:sp>
    </p:spTree>
    <p:extLst>
      <p:ext uri="{BB962C8B-B14F-4D97-AF65-F5344CB8AC3E}">
        <p14:creationId xmlns:p14="http://schemas.microsoft.com/office/powerpoint/2010/main" val="11029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655" y="1192130"/>
            <a:ext cx="12201598" cy="423368"/>
            <a:chOff x="0" y="708"/>
            <a:chExt cx="6240" cy="181"/>
          </a:xfrm>
          <a:solidFill>
            <a:srgbClr val="FF0000"/>
          </a:solidFill>
        </p:grpSpPr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0" y="708"/>
              <a:ext cx="6240" cy="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0" y="708"/>
              <a:ext cx="2122" cy="1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3662" y="156884"/>
            <a:ext cx="6097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Challenges</a:t>
            </a:r>
          </a:p>
          <a:p>
            <a:r>
              <a:rPr lang="en-US" sz="2400" dirty="0" smtClean="0"/>
              <a:t>Internal Challenges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120696" y="1825624"/>
            <a:ext cx="4406186" cy="3979705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1" name="TextBox 20"/>
          <p:cNvSpPr txBox="1"/>
          <p:nvPr/>
        </p:nvSpPr>
        <p:spPr>
          <a:xfrm>
            <a:off x="7293506" y="1952747"/>
            <a:ext cx="322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Human Error : Fat-Finger Error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293506" y="2449202"/>
            <a:ext cx="3831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Fat-finger  error  is  a</a:t>
            </a:r>
            <a:r>
              <a:rPr lang="en-US" dirty="0" smtClean="0"/>
              <a:t> </a:t>
            </a:r>
            <a:r>
              <a:rPr lang="en-US" dirty="0"/>
              <a:t>human error caused by pressing the wrong key when using a computer to input data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10" y="1828945"/>
            <a:ext cx="6019203" cy="3993918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652396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23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4854" y="1152941"/>
            <a:ext cx="9347200" cy="5283200"/>
          </a:xfrm>
          <a:prstGeom prst="rect">
            <a:avLst/>
          </a:prstGeom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5" y="940087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016" y="33669"/>
            <a:ext cx="6097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Challenges</a:t>
            </a:r>
          </a:p>
          <a:p>
            <a:r>
              <a:rPr lang="en-US" sz="2400" dirty="0" smtClean="0"/>
              <a:t>Internal Challenges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651" y="1173573"/>
            <a:ext cx="32275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ORIGINAL</a:t>
            </a:r>
          </a:p>
          <a:p>
            <a:r>
              <a:rPr lang="en-US" sz="2500" b="1" dirty="0" smtClean="0"/>
              <a:t>PROCESS</a:t>
            </a:r>
            <a:endParaRPr lang="en-US" sz="2500" b="1" dirty="0"/>
          </a:p>
        </p:txBody>
      </p:sp>
      <p:sp>
        <p:nvSpPr>
          <p:cNvPr id="5" name="Oval 4"/>
          <p:cNvSpPr/>
          <p:nvPr/>
        </p:nvSpPr>
        <p:spPr>
          <a:xfrm>
            <a:off x="10879494" y="5584068"/>
            <a:ext cx="242596" cy="24890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879494" y="5097624"/>
            <a:ext cx="242596" cy="24890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103429" y="5093395"/>
            <a:ext cx="3227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Non-value add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1122090" y="5615634"/>
            <a:ext cx="3227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</a:t>
            </a:r>
            <a:r>
              <a:rPr lang="en-US" sz="1200" dirty="0" smtClean="0"/>
              <a:t>alue add</a:t>
            </a:r>
            <a:endParaRPr lang="en-US" sz="12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652396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86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5" y="940087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0632" y="1228421"/>
            <a:ext cx="322753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TIMELINE</a:t>
            </a:r>
            <a:endParaRPr lang="en-US" sz="25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65" y="1762918"/>
            <a:ext cx="10336178" cy="4042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16" y="33669"/>
            <a:ext cx="6097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Challenges</a:t>
            </a:r>
          </a:p>
          <a:p>
            <a:r>
              <a:rPr lang="en-US" sz="2400" dirty="0" smtClean="0"/>
              <a:t>Internal Challenges</a:t>
            </a:r>
            <a:endParaRPr lang="en-US" sz="2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826537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9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7655" y="1192130"/>
            <a:ext cx="12201598" cy="423368"/>
            <a:chOff x="0" y="708"/>
            <a:chExt cx="6240" cy="181"/>
          </a:xfrm>
          <a:solidFill>
            <a:srgbClr val="FF0000"/>
          </a:solidFill>
        </p:grpSpPr>
        <p:sp>
          <p:nvSpPr>
            <p:cNvPr id="8" name="Rectangle 27"/>
            <p:cNvSpPr>
              <a:spLocks noChangeArrowheads="1"/>
            </p:cNvSpPr>
            <p:nvPr/>
          </p:nvSpPr>
          <p:spPr bwMode="auto">
            <a:xfrm>
              <a:off x="0" y="708"/>
              <a:ext cx="6240" cy="9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28"/>
            <p:cNvSpPr>
              <a:spLocks noChangeArrowheads="1"/>
            </p:cNvSpPr>
            <p:nvPr/>
          </p:nvSpPr>
          <p:spPr bwMode="auto">
            <a:xfrm>
              <a:off x="0" y="708"/>
              <a:ext cx="2122" cy="18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algn="ctr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26728" y="316992"/>
            <a:ext cx="6943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Proposed Strategy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00" y="3022600"/>
            <a:ext cx="11874500" cy="1460802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4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7117" y="1274161"/>
            <a:ext cx="9347200" cy="5283200"/>
          </a:xfrm>
          <a:prstGeom prst="rect">
            <a:avLst/>
          </a:prstGeom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5" y="1052409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3661" y="156884"/>
            <a:ext cx="6943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Proactive, Transformative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69970" y="1353065"/>
            <a:ext cx="322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Original Process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712217" y="1820205"/>
            <a:ext cx="203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Can we re-engineer the process?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13631" y="4303301"/>
            <a:ext cx="253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How to improve the bottleneck?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67338" y="5329628"/>
            <a:ext cx="2537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How to resolve the root cause of the problem?</a:t>
            </a:r>
            <a:endParaRPr lang="en-US" b="1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284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80" y="1761694"/>
            <a:ext cx="7859376" cy="4353052"/>
          </a:xfrm>
          <a:prstGeom prst="rect">
            <a:avLst/>
          </a:prstGeom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5" y="1062973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3661" y="156884"/>
            <a:ext cx="69437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Proactive, Transformative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997656" y="1390370"/>
            <a:ext cx="4048632" cy="4724375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22" name="TextBox 21"/>
          <p:cNvSpPr txBox="1"/>
          <p:nvPr/>
        </p:nvSpPr>
        <p:spPr>
          <a:xfrm>
            <a:off x="8142668" y="1488424"/>
            <a:ext cx="39036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Human error by DI team is the root cause of the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use of Maker-Checker software to ensure error-free dynamic data collection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Traders able to utilize data from </a:t>
            </a:r>
            <a:r>
              <a:rPr lang="en-US" dirty="0" err="1" smtClean="0"/>
              <a:t>MarketBox</a:t>
            </a:r>
            <a:r>
              <a:rPr lang="en-US" dirty="0" smtClean="0"/>
              <a:t> to aid in their estimation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Performance data (e.g. system efficiency, employee productivity) will be recorded and analyzed by management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51" y="1303758"/>
            <a:ext cx="322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Improvised Process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315269" y="5236754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Proactive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2648" y="468002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Transformative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2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115762" y="1338089"/>
            <a:ext cx="5769024" cy="4650283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15" name="TextBox 14"/>
          <p:cNvSpPr txBox="1"/>
          <p:nvPr/>
        </p:nvSpPr>
        <p:spPr>
          <a:xfrm>
            <a:off x="186612" y="1338090"/>
            <a:ext cx="5784273" cy="4650281"/>
          </a:xfrm>
          <a:prstGeom prst="rect">
            <a:avLst/>
          </a:prstGeom>
          <a:noFill/>
          <a:ln w="12700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SG" dirty="0"/>
          </a:p>
        </p:txBody>
      </p:sp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7651" y="1043150"/>
            <a:ext cx="12201598" cy="21285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1489" y="1472734"/>
            <a:ext cx="56393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Automated software for Data Integrity Team</a:t>
            </a:r>
            <a:br>
              <a:rPr lang="en-US" sz="2000" b="1" dirty="0" smtClean="0"/>
            </a:br>
            <a:endParaRPr lang="en-US" sz="2000" b="1" dirty="0" smtClean="0"/>
          </a:p>
          <a:p>
            <a:pPr marL="457200" indent="-457200">
              <a:buAutoNum type="arabicPeriod"/>
            </a:pPr>
            <a:r>
              <a:rPr lang="en-US" sz="2000" dirty="0" smtClean="0"/>
              <a:t>Utilizes </a:t>
            </a:r>
            <a:r>
              <a:rPr lang="en-US" sz="2000" dirty="0"/>
              <a:t>Bloomberg Excel’s add in to retrieve prices of </a:t>
            </a:r>
            <a:r>
              <a:rPr lang="en-US" sz="2000" dirty="0" smtClean="0"/>
              <a:t>stocks</a:t>
            </a:r>
            <a:br>
              <a:rPr lang="en-US" sz="2000" dirty="0" smtClean="0"/>
            </a:br>
            <a:endParaRPr lang="en-US" sz="2000" dirty="0" smtClean="0"/>
          </a:p>
          <a:p>
            <a:pPr marL="457200" indent="-457200">
              <a:buFontTx/>
              <a:buAutoNum type="arabicPeriod"/>
            </a:pPr>
            <a:r>
              <a:rPr lang="en-US" sz="2000" dirty="0"/>
              <a:t>Map data directly to </a:t>
            </a:r>
            <a:r>
              <a:rPr lang="en-US" sz="2000" dirty="0" err="1" smtClean="0"/>
              <a:t>MarketBox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457200" indent="-457200">
              <a:buFontTx/>
              <a:buAutoNum type="arabicPeriod"/>
            </a:pPr>
            <a:r>
              <a:rPr lang="en-US" sz="2000" dirty="0"/>
              <a:t>The process will be automated and conducted without human’s interaction</a:t>
            </a:r>
          </a:p>
          <a:p>
            <a:pPr marL="457200" indent="-457200">
              <a:buAutoNum type="arabicPeriod"/>
            </a:pPr>
            <a:endParaRPr lang="en-US" sz="20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43661" y="156884"/>
            <a:ext cx="7426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Integration of Technology</a:t>
            </a:r>
          </a:p>
          <a:p>
            <a:r>
              <a:rPr lang="en-US" sz="2400" dirty="0" smtClean="0"/>
              <a:t>Proactive: Maker-Checker (Maker Process)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5390" y="1472734"/>
            <a:ext cx="56393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Assumptions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err="1" smtClean="0"/>
              <a:t>EliteBank</a:t>
            </a:r>
            <a:r>
              <a:rPr lang="en-US" sz="2000" dirty="0" smtClean="0"/>
              <a:t> subscribes to Bloomberg Terminal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r>
              <a:rPr lang="en-US" sz="2000" dirty="0" err="1" smtClean="0"/>
              <a:t>MarketBox</a:t>
            </a:r>
            <a:r>
              <a:rPr lang="en-US" sz="2000" dirty="0" smtClean="0"/>
              <a:t> is compatible with Excel 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 smtClean="0"/>
              <a:t>EliteBank</a:t>
            </a:r>
            <a:r>
              <a:rPr lang="en-US" sz="2000" dirty="0"/>
              <a:t> </a:t>
            </a:r>
            <a:r>
              <a:rPr lang="en-US" sz="2000" dirty="0" smtClean="0"/>
              <a:t>source from external providers to create this automated software (i.e. RPA service provider from the consulting arm such as Accenture)</a:t>
            </a:r>
          </a:p>
          <a:p>
            <a:pPr marL="457200" indent="-457200">
              <a:buAutoNum type="arabicPeriod"/>
            </a:pPr>
            <a:endParaRPr lang="en-US" sz="2000" dirty="0" smtClean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60578"/>
              </p:ext>
            </p:extLst>
          </p:nvPr>
        </p:nvGraphicFramePr>
        <p:xfrm>
          <a:off x="7651" y="6313954"/>
          <a:ext cx="12201606" cy="63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  <a:gridCol w="1355734"/>
              </a:tblGrid>
              <a:tr h="63000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Integration</a:t>
                      </a:r>
                      <a:r>
                        <a:rPr lang="en-US" sz="1300" baseline="0" dirty="0" smtClean="0">
                          <a:solidFill>
                            <a:schemeClr val="tx1"/>
                          </a:solidFill>
                        </a:rPr>
                        <a:t> of Technology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Manpower Allocation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Business Value Gains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Operational Risks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Sustainability Policies</a:t>
                      </a:r>
                      <a:endParaRPr 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Scalability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Timeline</a:t>
                      </a:r>
                      <a:r>
                        <a:rPr lang="en-US" sz="1300" baseline="0" dirty="0" smtClean="0">
                          <a:solidFill>
                            <a:schemeClr val="bg1"/>
                          </a:solidFill>
                        </a:rPr>
                        <a:t> of Implementation</a:t>
                      </a:r>
                      <a:endParaRPr lang="en-US" sz="1300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 smtClean="0">
                          <a:solidFill>
                            <a:schemeClr val="bg1"/>
                          </a:solidFill>
                        </a:rPr>
                        <a:t>Moving Forward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FF0000"/>
                        </a:gs>
                        <a:gs pos="98000">
                          <a:srgbClr val="DD5157"/>
                        </a:gs>
                        <a:gs pos="100000">
                          <a:srgbClr val="FF0000"/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2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WNOCDCHECK" val="-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1371</Words>
  <Application>Microsoft Macintosh PowerPoint</Application>
  <PresentationFormat>Widescreen</PresentationFormat>
  <Paragraphs>420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Calibri</vt:lpstr>
      <vt:lpstr>Calibri Light</vt:lpstr>
      <vt:lpstr>ＭＳ Ｐゴシック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 LIM Eng Hao</dc:creator>
  <cp:lastModifiedBy>Nicholas LOH Cheng Jun</cp:lastModifiedBy>
  <cp:revision>103</cp:revision>
  <dcterms:created xsi:type="dcterms:W3CDTF">2017-08-04T04:49:28Z</dcterms:created>
  <dcterms:modified xsi:type="dcterms:W3CDTF">2017-08-10T09:06:41Z</dcterms:modified>
</cp:coreProperties>
</file>